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1C1"/>
    <a:srgbClr val="ADCB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0443" autoAdjust="0"/>
  </p:normalViewPr>
  <p:slideViewPr>
    <p:cSldViewPr snapToGrid="0" showGuides="1">
      <p:cViewPr varScale="1">
        <p:scale>
          <a:sx n="54" d="100"/>
          <a:sy n="54" d="100"/>
        </p:scale>
        <p:origin x="1254" y="78"/>
      </p:cViewPr>
      <p:guideLst>
        <p:guide orient="horz" pos="2112"/>
        <p:guide pos="38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Functional Patterns.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Functional Programming is very useful, because it usually expresses solutions in a very direct way.</a:t>
            </a:r>
          </a:p>
          <a:p>
            <a:r>
              <a:rPr lang="en-US" dirty="0"/>
              <a:t>This allows us to focus on high-level details rather than low-level implementation concerns.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345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we treat functions as values, we can pass them as arguments to other functions.</a:t>
            </a:r>
          </a:p>
          <a:p>
            <a:r>
              <a:rPr lang="en-US" dirty="0"/>
              <a:t>These other functions will then call the function argument.</a:t>
            </a:r>
          </a:p>
          <a:p>
            <a:r>
              <a:rPr lang="en-US" dirty="0"/>
              <a:t>This is the key insight for Functional Programming.</a:t>
            </a:r>
          </a:p>
          <a:p>
            <a:r>
              <a:rPr lang="en-US" dirty="0"/>
              <a:t>Let's revisit a few patterns with this new 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45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first patterns do not actually use functions as values.</a:t>
            </a:r>
          </a:p>
          <a:p>
            <a:r>
              <a:rPr lang="en-US" dirty="0"/>
              <a:t>Previously, to calculate a sum, count, minimum, or maximum, we used for loops.</a:t>
            </a:r>
          </a:p>
          <a:p>
            <a:r>
              <a:rPr lang="en-US" dirty="0"/>
              <a:t>Now we can do each with a single function call.</a:t>
            </a:r>
          </a:p>
          <a:p>
            <a:r>
              <a:rPr lang="en-US" dirty="0"/>
              <a:t>The sum, </a:t>
            </a:r>
            <a:r>
              <a:rPr lang="en-US" dirty="0" err="1"/>
              <a:t>len</a:t>
            </a:r>
            <a:r>
              <a:rPr lang="en-US" dirty="0"/>
              <a:t>, max, and min functions each consume lists and return a single number.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413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map function consumes a function and a list, applies the function to each element of the list, and return a new list.</a:t>
            </a:r>
          </a:p>
          <a:p>
            <a:r>
              <a:rPr lang="en-US" dirty="0"/>
              <a:t>The function that it consumes should take a single argument, which will represent a single element of the list.</a:t>
            </a:r>
          </a:p>
          <a:p>
            <a:r>
              <a:rPr lang="en-US" dirty="0"/>
              <a:t>This pattern is almost identical to the one we saw when we learned about For loops.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358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filter function consumes a </a:t>
            </a:r>
            <a:r>
              <a:rPr lang="en-US" dirty="0" err="1"/>
              <a:t>boolean</a:t>
            </a:r>
            <a:r>
              <a:rPr lang="en-US" dirty="0"/>
              <a:t> function and a list, applies the function to each element to determine if it should be kept, and returns a new list.</a:t>
            </a:r>
          </a:p>
          <a:p>
            <a:r>
              <a:rPr lang="en-US" dirty="0"/>
              <a:t>Like the map function, the function consumed should itself consume a single argument that will represent a single element of the list.</a:t>
            </a:r>
          </a:p>
          <a:p>
            <a:r>
              <a:rPr lang="en-US" dirty="0"/>
              <a:t>However, that function needs to return a </a:t>
            </a:r>
            <a:r>
              <a:rPr lang="en-US" dirty="0" err="1"/>
              <a:t>boolean</a:t>
            </a:r>
            <a:r>
              <a:rPr lang="en-US" dirty="0"/>
              <a:t> value.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18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new pattern we have not seen before is sorting.</a:t>
            </a:r>
          </a:p>
          <a:p>
            <a:r>
              <a:rPr lang="en-US" dirty="0"/>
              <a:t>Computer Science has dedicated decades of its finest minds to understanding and optimizing sorting.</a:t>
            </a:r>
          </a:p>
          <a:p>
            <a:r>
              <a:rPr lang="en-US" dirty="0"/>
              <a:t>However, for our purposes, all we need to know is we can pass in a list and a key function, and get the list back sorted.</a:t>
            </a:r>
          </a:p>
          <a:p>
            <a:r>
              <a:rPr lang="en-US" dirty="0"/>
              <a:t>If you do not pass in the key function using a named parameter, the list is sorted as it naturally would: for integers, this means low numbers in front and higher numbers in the back.</a:t>
            </a:r>
          </a:p>
          <a:p>
            <a:r>
              <a:rPr lang="en-US" dirty="0"/>
              <a:t>A key function can be used to have Python treat each element differently.</a:t>
            </a:r>
          </a:p>
          <a:p>
            <a:r>
              <a:rPr lang="en-US" dirty="0"/>
              <a:t>The example shown here flips positive numbers to negative, making the list get sorted in reverse order.</a:t>
            </a:r>
          </a:p>
          <a:p>
            <a:r>
              <a:rPr lang="en-US" dirty="0"/>
              <a:t>Notice that the key function is only used for sorting; it does not change the values in the list like Map does.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392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try running the examples above in </a:t>
            </a:r>
            <a:r>
              <a:rPr lang="en-US" dirty="0" err="1"/>
              <a:t>IPython</a:t>
            </a:r>
            <a:r>
              <a:rPr lang="en-US" dirty="0"/>
              <a:t>, you will see confusing output like the one in the top right.</a:t>
            </a:r>
          </a:p>
          <a:p>
            <a:r>
              <a:rPr lang="en-US" dirty="0"/>
              <a:t>This is an example of an Iterator object.</a:t>
            </a:r>
          </a:p>
          <a:p>
            <a:r>
              <a:rPr lang="en-US" dirty="0"/>
              <a:t>An Iterator is very similar to a list, but has certain performance benefits.</a:t>
            </a:r>
          </a:p>
          <a:p>
            <a:r>
              <a:rPr lang="en-US" dirty="0"/>
              <a:t>For our purposes, you can see the data inside an Iterator by converting it to a list.</a:t>
            </a:r>
          </a:p>
          <a:p>
            <a:r>
              <a:rPr lang="en-US" dirty="0"/>
              <a:t>This is only an issue if you are programming outside of </a:t>
            </a:r>
            <a:r>
              <a:rPr lang="en-US" dirty="0" err="1"/>
              <a:t>BlockPy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843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11/7/2017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11/7/2017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11/7/2017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11/7/2017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Functional Patterns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0A15B21-6924-4A44-9364-DECA16B2ED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205">
        <p159:morph option="byObject"/>
      </p:transition>
    </mc:Choice>
    <mc:Fallback>
      <p:transition spd="slow" advTm="42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ACE78-C823-4C95-A3C0-7904269E6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Programming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084A94-52FB-4E56-95E4-5DE959BF3B59}"/>
              </a:ext>
            </a:extLst>
          </p:cNvPr>
          <p:cNvSpPr/>
          <p:nvPr/>
        </p:nvSpPr>
        <p:spPr>
          <a:xfrm>
            <a:off x="3705579" y="4537510"/>
            <a:ext cx="44582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filter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is_number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measurements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1D1FF0-0936-4A1E-83EC-FBBD24100B48}"/>
              </a:ext>
            </a:extLst>
          </p:cNvPr>
          <p:cNvSpPr txBox="1"/>
          <p:nvPr/>
        </p:nvSpPr>
        <p:spPr>
          <a:xfrm>
            <a:off x="1143000" y="2891135"/>
            <a:ext cx="9607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Write code that </a:t>
            </a:r>
            <a:r>
              <a:rPr lang="en-US" sz="2400" b="1" dirty="0"/>
              <a:t>filters</a:t>
            </a:r>
            <a:r>
              <a:rPr lang="en-US" sz="2400" dirty="0"/>
              <a:t> out </a:t>
            </a:r>
            <a:r>
              <a:rPr lang="en-US" sz="2400" b="1" dirty="0"/>
              <a:t>any non-numbers</a:t>
            </a:r>
            <a:r>
              <a:rPr lang="en-US" sz="2400" dirty="0"/>
              <a:t> from a </a:t>
            </a:r>
            <a:r>
              <a:rPr lang="en-US" sz="2400" b="1" dirty="0"/>
              <a:t>list of measurements</a:t>
            </a: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9B24F092-B874-4E62-A296-75AA5806E9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364762" y="3530907"/>
            <a:ext cx="1156005" cy="857197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BE79ECE4-FECA-4665-8266-166AAE77DF14}"/>
              </a:ext>
            </a:extLst>
          </p:cNvPr>
          <p:cNvCxnSpPr>
            <a:cxnSpLocks/>
            <a:stCxn id="5" idx="2"/>
          </p:cNvCxnSpPr>
          <p:nvPr/>
        </p:nvCxnSpPr>
        <p:spPr>
          <a:xfrm rot="5400000">
            <a:off x="5052412" y="3643361"/>
            <a:ext cx="1184709" cy="603587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24B2ED2D-8B8E-4F83-92BA-DD1F92B4E246}"/>
              </a:ext>
            </a:extLst>
          </p:cNvPr>
          <p:cNvCxnSpPr>
            <a:cxnSpLocks/>
          </p:cNvCxnSpPr>
          <p:nvPr/>
        </p:nvCxnSpPr>
        <p:spPr>
          <a:xfrm rot="5400000">
            <a:off x="7049056" y="3430587"/>
            <a:ext cx="1156008" cy="1057836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6434E86-6188-44E9-988D-D0677FD8EC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92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4116">
        <p159:morph option="byObject"/>
      </p:transition>
    </mc:Choice>
    <mc:Fallback>
      <p:transition spd="slow" advTm="141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D6713-8F99-43C3-8E04-F45CF90A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/>
          <a:lstStyle/>
          <a:p>
            <a:r>
              <a:rPr lang="en-US" dirty="0"/>
              <a:t>Functions as Arguments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AD8F45-74FE-4117-9BA6-ACF585854768}"/>
              </a:ext>
            </a:extLst>
          </p:cNvPr>
          <p:cNvSpPr/>
          <p:nvPr/>
        </p:nvSpPr>
        <p:spPr>
          <a:xfrm>
            <a:off x="2665673" y="3603813"/>
            <a:ext cx="62680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filter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is_number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measurements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DA1913C0-11B4-49F2-A62C-402F9F742E40}"/>
              </a:ext>
            </a:extLst>
          </p:cNvPr>
          <p:cNvSpPr/>
          <p:nvPr/>
        </p:nvSpPr>
        <p:spPr>
          <a:xfrm rot="16200000">
            <a:off x="3181806" y="3550996"/>
            <a:ext cx="493061" cy="1368445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524A3760-A7A1-4171-B165-01B8834010D3}"/>
              </a:ext>
            </a:extLst>
          </p:cNvPr>
          <p:cNvSpPr/>
          <p:nvPr/>
        </p:nvSpPr>
        <p:spPr>
          <a:xfrm rot="16200000">
            <a:off x="4751293" y="3428396"/>
            <a:ext cx="493061" cy="161364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0C8F04-12CE-4C67-8038-6713F88CDD98}"/>
              </a:ext>
            </a:extLst>
          </p:cNvPr>
          <p:cNvSpPr txBox="1"/>
          <p:nvPr/>
        </p:nvSpPr>
        <p:spPr>
          <a:xfrm>
            <a:off x="2744114" y="4769856"/>
            <a:ext cx="1486357" cy="919401"/>
          </a:xfrm>
          <a:prstGeom prst="wedgeRoundRectCallout">
            <a:avLst>
              <a:gd name="adj1" fmla="val -2739"/>
              <a:gd name="adj2" fmla="val -89610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Function call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237E28-C792-4021-B121-99EED5F109BB}"/>
              </a:ext>
            </a:extLst>
          </p:cNvPr>
          <p:cNvSpPr txBox="1"/>
          <p:nvPr/>
        </p:nvSpPr>
        <p:spPr>
          <a:xfrm>
            <a:off x="4367134" y="4769855"/>
            <a:ext cx="1486357" cy="919401"/>
          </a:xfrm>
          <a:prstGeom prst="wedgeRoundRectCallout">
            <a:avLst>
              <a:gd name="adj1" fmla="val -6358"/>
              <a:gd name="adj2" fmla="val -93509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Function value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A95B2D6C-0D7E-46B3-AF89-D3F96A1DF1A0}"/>
              </a:ext>
            </a:extLst>
          </p:cNvPr>
          <p:cNvSpPr/>
          <p:nvPr/>
        </p:nvSpPr>
        <p:spPr>
          <a:xfrm rot="16200000">
            <a:off x="7077634" y="3096702"/>
            <a:ext cx="493061" cy="2277035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FD4C74-5B73-47A5-8912-B335D25E4E7C}"/>
              </a:ext>
            </a:extLst>
          </p:cNvPr>
          <p:cNvSpPr txBox="1"/>
          <p:nvPr/>
        </p:nvSpPr>
        <p:spPr>
          <a:xfrm>
            <a:off x="6688559" y="4769855"/>
            <a:ext cx="1486357" cy="510778"/>
          </a:xfrm>
          <a:prstGeom prst="wedgeRoundRectCallout">
            <a:avLst>
              <a:gd name="adj1" fmla="val -5152"/>
              <a:gd name="adj2" fmla="val -127052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List value</a:t>
            </a:r>
          </a:p>
        </p:txBody>
      </p:sp>
      <p:sp>
        <p:nvSpPr>
          <p:cNvPr id="11" name="Arrow: Curved Down 10">
            <a:extLst>
              <a:ext uri="{FF2B5EF4-FFF2-40B4-BE49-F238E27FC236}">
                <a16:creationId xmlns:a16="http://schemas.microsoft.com/office/drawing/2014/main" id="{45FD6FE4-1306-47F1-B7F0-9292FEED6DE8}"/>
              </a:ext>
            </a:extLst>
          </p:cNvPr>
          <p:cNvSpPr/>
          <p:nvPr/>
        </p:nvSpPr>
        <p:spPr>
          <a:xfrm flipH="1">
            <a:off x="3209364" y="3189088"/>
            <a:ext cx="1757082" cy="414725"/>
          </a:xfrm>
          <a:prstGeom prst="curved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CAEC5D-14A7-43EF-80DF-595285005AAA}"/>
              </a:ext>
            </a:extLst>
          </p:cNvPr>
          <p:cNvSpPr txBox="1"/>
          <p:nvPr/>
        </p:nvSpPr>
        <p:spPr>
          <a:xfrm>
            <a:off x="2842823" y="1980034"/>
            <a:ext cx="2696353" cy="919401"/>
          </a:xfrm>
          <a:prstGeom prst="wedgeRoundRectCallout">
            <a:avLst>
              <a:gd name="adj1" fmla="val -10859"/>
              <a:gd name="adj2" fmla="val 72250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Function passed as value to function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6DFE3A2-A89D-433C-8AD4-B55490AEB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0480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7719">
        <p159:morph option="byObject"/>
      </p:transition>
    </mc:Choice>
    <mc:Fallback>
      <p:transition spd="slow" advTm="177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CE0AE-1E8A-47D5-AAD9-DC922498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Sum, Len, Max, and Min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CBA51B-C791-4359-8340-287895A121B9}"/>
              </a:ext>
            </a:extLst>
          </p:cNvPr>
          <p:cNvSpPr/>
          <p:nvPr/>
        </p:nvSpPr>
        <p:spPr>
          <a:xfrm>
            <a:off x="1143000" y="2242100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numbers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4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sum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numbers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len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numbers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max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numbers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min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numbers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1C3BF789-8CC1-492C-B454-28A984F9DFEC}"/>
              </a:ext>
            </a:extLst>
          </p:cNvPr>
          <p:cNvSpPr/>
          <p:nvPr/>
        </p:nvSpPr>
        <p:spPr>
          <a:xfrm>
            <a:off x="4186518" y="3352800"/>
            <a:ext cx="466165" cy="473262"/>
          </a:xfrm>
          <a:prstGeom prst="wedgeRoundRectCallout">
            <a:avLst>
              <a:gd name="adj1" fmla="val -144362"/>
              <a:gd name="adj2" fmla="val -948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3200" dirty="0"/>
              <a:t>7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73886572-B7B0-4C82-A65F-4E5820E825B2}"/>
              </a:ext>
            </a:extLst>
          </p:cNvPr>
          <p:cNvSpPr/>
          <p:nvPr/>
        </p:nvSpPr>
        <p:spPr>
          <a:xfrm>
            <a:off x="4186518" y="3983053"/>
            <a:ext cx="466165" cy="473262"/>
          </a:xfrm>
          <a:prstGeom prst="wedgeRoundRectCallout">
            <a:avLst>
              <a:gd name="adj1" fmla="val -144362"/>
              <a:gd name="adj2" fmla="val -948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8F4C6CE8-BB37-4E66-9775-FC382B4F7D10}"/>
              </a:ext>
            </a:extLst>
          </p:cNvPr>
          <p:cNvSpPr/>
          <p:nvPr/>
        </p:nvSpPr>
        <p:spPr>
          <a:xfrm>
            <a:off x="4186518" y="4613306"/>
            <a:ext cx="466165" cy="473262"/>
          </a:xfrm>
          <a:prstGeom prst="wedgeRoundRectCallout">
            <a:avLst>
              <a:gd name="adj1" fmla="val -144362"/>
              <a:gd name="adj2" fmla="val -948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3200" dirty="0"/>
              <a:t>4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8C81C443-1B29-4B7D-A644-90B939613A03}"/>
              </a:ext>
            </a:extLst>
          </p:cNvPr>
          <p:cNvSpPr/>
          <p:nvPr/>
        </p:nvSpPr>
        <p:spPr>
          <a:xfrm>
            <a:off x="4186518" y="5243559"/>
            <a:ext cx="466165" cy="473262"/>
          </a:xfrm>
          <a:prstGeom prst="wedgeRoundRectCallout">
            <a:avLst>
              <a:gd name="adj1" fmla="val -144362"/>
              <a:gd name="adj2" fmla="val -948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3200" dirty="0"/>
              <a:t>1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82673DC-E1AB-4CA4-998D-970062A546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3493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2379">
        <p159:morph option="byObject"/>
      </p:transition>
    </mc:Choice>
    <mc:Fallback>
      <p:transition spd="slow" advTm="223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92A41-409D-41BE-A115-EC7C9E0DD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30EED7-1250-45BB-8C19-2F14F584975F}"/>
              </a:ext>
            </a:extLst>
          </p:cNvPr>
          <p:cNvSpPr/>
          <p:nvPr/>
        </p:nvSpPr>
        <p:spPr>
          <a:xfrm>
            <a:off x="1142999" y="2475637"/>
            <a:ext cx="839544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FF00FF"/>
                </a:solidFill>
                <a:latin typeface="Courier New" panose="02070309020205020404" pitchFamily="49" charset="0"/>
              </a:rPr>
              <a:t>square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x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x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x</a:t>
            </a: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numbers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3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map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square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numbers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29A20A3D-6BE5-41C7-82CE-51661C9830A9}"/>
              </a:ext>
            </a:extLst>
          </p:cNvPr>
          <p:cNvSpPr/>
          <p:nvPr/>
        </p:nvSpPr>
        <p:spPr>
          <a:xfrm>
            <a:off x="6080760" y="4634569"/>
            <a:ext cx="2483223" cy="737703"/>
          </a:xfrm>
          <a:prstGeom prst="wedgeRoundRectCallout">
            <a:avLst>
              <a:gd name="adj1" fmla="val -71100"/>
              <a:gd name="adj2" fmla="val -1841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4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9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32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F3C336D-916D-4E63-B6FC-1898E5FA09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6201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3256">
        <p159:morph option="byObject"/>
      </p:transition>
    </mc:Choice>
    <mc:Fallback>
      <p:transition spd="slow" advTm="232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3ADF9-9322-437E-B3DD-6B007F906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18E817-FF41-4BFC-B02D-14083F7B3F8B}"/>
              </a:ext>
            </a:extLst>
          </p:cNvPr>
          <p:cNvSpPr/>
          <p:nvPr/>
        </p:nvSpPr>
        <p:spPr>
          <a:xfrm>
            <a:off x="1143000" y="2695273"/>
            <a:ext cx="774998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FF00FF"/>
                </a:solidFill>
                <a:latin typeface="Courier New" panose="02070309020205020404" pitchFamily="49" charset="0"/>
              </a:rPr>
              <a:t>is_positive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x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x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numbers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[-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-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filter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is_positive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numbers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49AD2CDF-5F3E-43A5-9F74-F98398F93F88}"/>
              </a:ext>
            </a:extLst>
          </p:cNvPr>
          <p:cNvSpPr/>
          <p:nvPr/>
        </p:nvSpPr>
        <p:spPr>
          <a:xfrm>
            <a:off x="6869653" y="4509064"/>
            <a:ext cx="2023335" cy="737703"/>
          </a:xfrm>
          <a:prstGeom prst="wedgeRoundRectCallout">
            <a:avLst>
              <a:gd name="adj1" fmla="val -71100"/>
              <a:gd name="adj2" fmla="val -1841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32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C4EDBB5-E95B-47EF-B2CA-73DEDF91DC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4196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7454">
        <p159:morph option="byObject"/>
      </p:transition>
    </mc:Choice>
    <mc:Fallback>
      <p:transition spd="slow" advTm="274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78F5E-C85B-4856-8A58-563476D1E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03F86B-6B9A-4FAE-8362-A7D8B900E274}"/>
              </a:ext>
            </a:extLst>
          </p:cNvPr>
          <p:cNvSpPr/>
          <p:nvPr/>
        </p:nvSpPr>
        <p:spPr>
          <a:xfrm>
            <a:off x="1143000" y="2147972"/>
            <a:ext cx="913055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FF00FF"/>
                </a:solidFill>
                <a:latin typeface="Courier New" panose="02070309020205020404" pitchFamily="49" charset="0"/>
              </a:rPr>
              <a:t>invert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x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-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x</a:t>
            </a: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numbers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4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sorted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numbers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sorted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numbers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key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invert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F326D561-F90A-4FE5-AAAB-F28BC3CF0F53}"/>
              </a:ext>
            </a:extLst>
          </p:cNvPr>
          <p:cNvSpPr/>
          <p:nvPr/>
        </p:nvSpPr>
        <p:spPr>
          <a:xfrm>
            <a:off x="5166359" y="4249270"/>
            <a:ext cx="2768302" cy="737703"/>
          </a:xfrm>
          <a:prstGeom prst="wedgeRoundRectCallout">
            <a:avLst>
              <a:gd name="adj1" fmla="val -71100"/>
              <a:gd name="adj2" fmla="val -1841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4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3200" dirty="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DA2D5DA4-41BA-4059-AE26-4EFBD33E7B0D}"/>
              </a:ext>
            </a:extLst>
          </p:cNvPr>
          <p:cNvSpPr/>
          <p:nvPr/>
        </p:nvSpPr>
        <p:spPr>
          <a:xfrm>
            <a:off x="7703371" y="5131711"/>
            <a:ext cx="2768302" cy="737703"/>
          </a:xfrm>
          <a:prstGeom prst="wedgeRoundRectCallout">
            <a:avLst>
              <a:gd name="adj1" fmla="val -71100"/>
              <a:gd name="adj2" fmla="val -1841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4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32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A3887E4-51B2-4D19-AC68-FDE35CE54C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660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9402">
        <p159:morph option="byObject"/>
      </p:transition>
    </mc:Choice>
    <mc:Fallback>
      <p:transition spd="slow" advTm="494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D07BC-C45A-4B83-844B-3B2F44A7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Generators and Lists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F1356-DE00-4E5A-A8C4-0A85F3A4FA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BlockPy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2536F0-FADA-4430-9A54-409973D576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map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square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7668F7-58B2-4EF9-B8EE-13AA9A7C4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IPython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7EDFBCE-5E7B-4B7C-8D03-8181FCD178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5635956" cy="338328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square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square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F1E96A91-74D8-4D7D-A758-4B128F929370}"/>
              </a:ext>
            </a:extLst>
          </p:cNvPr>
          <p:cNvSpPr/>
          <p:nvPr/>
        </p:nvSpPr>
        <p:spPr>
          <a:xfrm>
            <a:off x="6269173" y="3529634"/>
            <a:ext cx="3119717" cy="537881"/>
          </a:xfrm>
          <a:prstGeom prst="wedgeRoundRectCallout">
            <a:avLst>
              <a:gd name="adj1" fmla="val -24856"/>
              <a:gd name="adj2" fmla="val -11083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4572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&lt;map object&gt;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E26FEEEF-CF2E-4F52-8396-31263417D3AB}"/>
              </a:ext>
            </a:extLst>
          </p:cNvPr>
          <p:cNvSpPr/>
          <p:nvPr/>
        </p:nvSpPr>
        <p:spPr>
          <a:xfrm>
            <a:off x="6560680" y="5653914"/>
            <a:ext cx="2085933" cy="537881"/>
          </a:xfrm>
          <a:prstGeom prst="wedgeRoundRectCallout">
            <a:avLst>
              <a:gd name="adj1" fmla="val -24856"/>
              <a:gd name="adj2" fmla="val -11083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45720" indent="0">
              <a:buNone/>
            </a:pP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4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9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/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09898C60-8072-4F5A-9F78-700ADCAA9D62}"/>
              </a:ext>
            </a:extLst>
          </p:cNvPr>
          <p:cNvSpPr/>
          <p:nvPr/>
        </p:nvSpPr>
        <p:spPr>
          <a:xfrm>
            <a:off x="1143000" y="3634935"/>
            <a:ext cx="2085933" cy="537881"/>
          </a:xfrm>
          <a:prstGeom prst="wedgeRoundRectCallout">
            <a:avLst>
              <a:gd name="adj1" fmla="val -24856"/>
              <a:gd name="adj2" fmla="val -11083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45720" indent="0">
              <a:buNone/>
            </a:pP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4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9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85F0C40-6DEC-4FB7-B8C5-79C71DA709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084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6959">
        <p159:morph option="byObject"/>
      </p:transition>
    </mc:Choice>
    <mc:Fallback>
      <p:transition spd="slow" advTm="2695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15058</TotalTime>
  <Words>781</Words>
  <Application>Microsoft Office PowerPoint</Application>
  <PresentationFormat>Widescreen</PresentationFormat>
  <Paragraphs>98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Corbel</vt:lpstr>
      <vt:lpstr>Courier New</vt:lpstr>
      <vt:lpstr>Basis</vt:lpstr>
      <vt:lpstr>Functional Patterns</vt:lpstr>
      <vt:lpstr>Functional Programming</vt:lpstr>
      <vt:lpstr>Functions as Arguments</vt:lpstr>
      <vt:lpstr>Sum, Len, Max, and Min</vt:lpstr>
      <vt:lpstr>Map</vt:lpstr>
      <vt:lpstr>Filter</vt:lpstr>
      <vt:lpstr>Sorted</vt:lpstr>
      <vt:lpstr>Generators and Lists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674</cp:revision>
  <dcterms:created xsi:type="dcterms:W3CDTF">2017-06-09T19:25:05Z</dcterms:created>
  <dcterms:modified xsi:type="dcterms:W3CDTF">2017-11-07T22:53:49Z</dcterms:modified>
</cp:coreProperties>
</file>